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Int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7" roundtripDataSignature="AMtx7mjg/Vc2HyqbuoRV91ujkDWJJmQw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Inter-bold.fntdata"/><Relationship Id="rId63" Type="http://schemas.openxmlformats.org/officeDocument/2006/relationships/font" Target="fonts/Inter-regular.fntdata"/><Relationship Id="rId22" Type="http://schemas.openxmlformats.org/officeDocument/2006/relationships/slide" Target="slides/slide17.xml"/><Relationship Id="rId66" Type="http://schemas.openxmlformats.org/officeDocument/2006/relationships/font" Target="fonts/Inter-boldItalic.fntdata"/><Relationship Id="rId21" Type="http://schemas.openxmlformats.org/officeDocument/2006/relationships/slide" Target="slides/slide16.xml"/><Relationship Id="rId65" Type="http://schemas.openxmlformats.org/officeDocument/2006/relationships/font" Target="fonts/Int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  <a:defRPr>
                <a:solidFill>
                  <a:srgbClr val="00B05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60"/>
          <p:cNvSpPr txBox="1"/>
          <p:nvPr/>
        </p:nvSpPr>
        <p:spPr>
          <a:xfrm>
            <a:off x="402771" y="6352143"/>
            <a:ext cx="83384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Dr. Machbah Uddin, Associate Professor, BAU, machbah.csm@bau.edu.bd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6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" name="Google Shape;41;p6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Comprehensive Guide to Arrays and Strings in Data Structures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371599" y="3886199"/>
            <a:ext cx="6621517" cy="2467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rPr lang="en-US">
                <a:solidFill>
                  <a:schemeClr val="accent2"/>
                </a:solidFill>
              </a:rPr>
              <a:t>Dr. Machbah Uddin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rPr lang="en-US">
                <a:solidFill>
                  <a:schemeClr val="accent2"/>
                </a:solidFill>
              </a:rPr>
              <a:t>Associate Professor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rPr lang="en-US">
                <a:solidFill>
                  <a:schemeClr val="accent2"/>
                </a:solidFill>
              </a:rPr>
              <a:t>Dept. of Computer Science &amp; Math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rPr lang="en-US">
                <a:solidFill>
                  <a:schemeClr val="accent2"/>
                </a:solidFill>
              </a:rPr>
              <a:t>Bangladesh Agricultural University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Multidimensional Arrays</a:t>
            </a:r>
            <a:endParaRPr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Arrays with more than one index (e.g., 2D, 3D).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 (2D Array): int matrix[3][3] = {{1,2,3},{4,5,6},{7,8,9}};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Array Operations Overview</a:t>
            </a:r>
            <a:endParaRPr/>
          </a:p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Insertion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Traversal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Searching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Insertion in Arrays</a:t>
            </a:r>
            <a:endParaRPr/>
          </a:p>
        </p:txBody>
      </p:sp>
      <p:sp>
        <p:nvSpPr>
          <p:cNvPr id="153" name="Google Shape;15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Adding an element at a specific position.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inserting in the middle, shift elements to the right.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Insertion</a:t>
            </a:r>
            <a:endParaRPr/>
          </a:p>
        </p:txBody>
      </p:sp>
      <p:sp>
        <p:nvSpPr>
          <p:cNvPr id="159" name="Google Shape;159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array: [10, 20, 30, 40]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25 at index 2: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[10, 20, 25, 30, 40]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Array insert</a:t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779" y="1927654"/>
            <a:ext cx="7011891" cy="43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Traversing an Array</a:t>
            </a:r>
            <a:endParaRPr/>
          </a:p>
        </p:txBody>
      </p:sp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Accessing each element one by one.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Can be done using loops.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Example: for i in range(len(arr)): print(arr[i])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Traversal</a:t>
            </a:r>
            <a:endParaRPr/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Array: [5, 10, 15, 20]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5 10 15 20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Deletion in Arrays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Removing an element by shifting elements to the left.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Last element becomes empty.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Deletion</a:t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array: [10, 20, 30, 40]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element at index 2: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[10, 20, 40]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Array Element Delete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075" y="1510612"/>
            <a:ext cx="6367849" cy="47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Arrays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23909" l="6756" r="5728" t="7581"/>
          <a:stretch/>
        </p:blipFill>
        <p:spPr>
          <a:xfrm>
            <a:off x="457199" y="1977081"/>
            <a:ext cx="7846541" cy="43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Search Operation in Arrays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Linear Search: Check elements one by one.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Binary Search: Works on sorted arrays, divides array into halves.</a:t>
            </a:r>
            <a:endParaRPr/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320" y="3625421"/>
            <a:ext cx="6399561" cy="26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Linear Search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Array: [5, 10, 15, 20]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15 → Found at index 2.</a:t>
            </a:r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76" y="2728718"/>
            <a:ext cx="7151086" cy="358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Binary Search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Sorted Array: [5, 10, 15, 20]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15 → Mid = 10 → Search right → Found.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111" y="2842182"/>
            <a:ext cx="4470830" cy="329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2D Arrays: Traversal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Uses nested loops.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 in range(rows):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j in range(cols):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print(matrix[i][j])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2D Arrays: Insertion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Specify row and column index.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matrix[1][2] = 9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2D Arrays: Deletion</a:t>
            </a:r>
            <a:endParaRPr/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Remove an element by shifting elements in a row/column.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Delete row 2 → Shift remaining rows up.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2D Arrays: Searching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Linear search checks each element.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Binary search only works on sorted 2D arrays.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2D Array Search</a:t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matrix: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[[1, 2], [3, 4]]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3 → Found at (1,0).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Memory Representation of 1D Arrays</a:t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Elements stored in contiguous memory.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Address calculated as: Base Address + (Index * Size).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Memory in 1D Arrays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Array: [10, 20, 30]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Address = 1000, Size = 4 bytes.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Addresses: 1000, 1004, 1008.</a:t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744" y="3303501"/>
            <a:ext cx="5998511" cy="272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360" y="1417639"/>
            <a:ext cx="4675640" cy="21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11351" l="1789" r="4980" t="1981"/>
          <a:stretch/>
        </p:blipFill>
        <p:spPr>
          <a:xfrm>
            <a:off x="464771" y="1780261"/>
            <a:ext cx="4003589" cy="329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Memory Representation of 2D Arrays</a:t>
            </a:r>
            <a:endParaRPr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Stored in Row-Major or Column-Major Order.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Address = Base + [(Row * ColCount) + Col] * ElementSize.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958" y="1742174"/>
            <a:ext cx="4785009" cy="385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Example: Memory in 2D Arrays</a:t>
            </a:r>
            <a:endParaRPr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Matrix: [[1, 2], [3, 4]]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Address = 1000, Size = 4 bytes.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Row-Major: 1000, 1004, 1008, 1012.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Comparing Row-Major vs Column-Major</a:t>
            </a:r>
            <a:endParaRPr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457200" y="1600200"/>
            <a:ext cx="331075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Row-Major: Elements of each row stored together.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Column-Major: Elements of each column stored together.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655" y="1800225"/>
            <a:ext cx="5193196" cy="385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Applications of Arrays</a:t>
            </a:r>
            <a:endParaRPr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Used in databases, image processing, and matrices.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Data storage in programming languages.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Real-World Example: Image Processing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Images stored as 2D arrays.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Pixel values accessed using array indices.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89" y="2687641"/>
            <a:ext cx="7457090" cy="342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Real-World Example: Game Development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457200" y="1600200"/>
            <a:ext cx="313733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Grid-based games use 2D arrays.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Example: Chess board representation.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007" y="1828800"/>
            <a:ext cx="4823498" cy="405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Challenges with Arrays</a:t>
            </a:r>
            <a:endParaRPr/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Fixed size (static arrays).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Costly insertions/deletions in the middle.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Conclusion</a:t>
            </a:r>
            <a:endParaRPr/>
          </a:p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Arrays provide fast access to elements.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Different operations allow manipulation.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Used extensively in programming and applications.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Weather Monitoring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Problem:</a:t>
            </a:r>
            <a:r>
              <a:rPr lang="en-US"/>
              <a:t> A meteorological department collects hourly temperature readings over a month. Design a system to store and analyze this data (e.g., find the highest, lowest, and average temperatures).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✅ </a:t>
            </a:r>
            <a:r>
              <a:rPr b="1" lang="en-US"/>
              <a:t>Why Use an Array?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number of readings per day is fixed (24 readings per day × 30 days = 720 readings).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Arrays allow fast indexing to access any hour’s data efficiently.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What is an Array?</a:t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array is a data structure that stores elements of the same type in contiguous memory.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allows random access to elements using an index.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Types: One-dimensional (1D) and Multidimensional Arrays.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28" name="Google Shape;328;p40"/>
          <p:cNvSpPr txBox="1"/>
          <p:nvPr/>
        </p:nvSpPr>
        <p:spPr>
          <a:xfrm>
            <a:off x="457200" y="1628452"/>
            <a:ext cx="775663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temperatures = [30, 32, 28, 27, 31, 33, 29]  # Example temperatures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= max(temperatures)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lowest = min(temperatures)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= sum(temperatures) / len(temperatures)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print(f"Highest: {highest}, Lowest: {lowest}, Average: {average:.2f}")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Stock Price Prediction</a:t>
            </a:r>
            <a:endParaRPr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Problem:</a:t>
            </a:r>
            <a:r>
              <a:rPr lang="en-US"/>
              <a:t> A stock analyst wants to </a:t>
            </a:r>
            <a:r>
              <a:rPr b="1" lang="en-US"/>
              <a:t>calculate a 5-day moving average</a:t>
            </a:r>
            <a:r>
              <a:rPr lang="en-US"/>
              <a:t> of stock prices to identify trends.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✅ </a:t>
            </a:r>
            <a:r>
              <a:rPr b="1" lang="en-US"/>
              <a:t>Why Use an Array?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The order of stock prices is crucial (sequential data).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Arrays provide </a:t>
            </a:r>
            <a:r>
              <a:rPr b="1" lang="en-US"/>
              <a:t>efficient traversal</a:t>
            </a:r>
            <a:r>
              <a:rPr lang="en-US"/>
              <a:t> for calculating moving averages.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40" name="Google Shape;340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stock_prices = [100, 102, 101, 99, 98, 97, 103]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window_size = 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moving_averages = [sum(stock_prices[i:i+window_size])/window_size for i in range(len(stock_prices)-window_size+1)]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print(moving_averages)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lang="en-US"/>
              <a:t>Traffic Management System (Car Plate Number Logs)</a:t>
            </a:r>
            <a:endParaRPr/>
          </a:p>
        </p:txBody>
      </p:sp>
      <p:sp>
        <p:nvSpPr>
          <p:cNvPr id="346" name="Google Shape;346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Problem:</a:t>
            </a:r>
            <a:r>
              <a:rPr lang="en-US"/>
              <a:t> A smart traffic system stores license plate numbers of 10,000 cars daily to analyze </a:t>
            </a:r>
            <a:r>
              <a:rPr b="1" lang="en-US"/>
              <a:t>rush hours</a:t>
            </a:r>
            <a:r>
              <a:rPr lang="en-US"/>
              <a:t> and </a:t>
            </a:r>
            <a:r>
              <a:rPr b="1" lang="en-US"/>
              <a:t>detect duplicate entries</a:t>
            </a:r>
            <a:r>
              <a:rPr lang="en-US"/>
              <a:t>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✅ </a:t>
            </a:r>
            <a:r>
              <a:rPr b="1" lang="en-US"/>
              <a:t>Why Use an Array?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The data is </a:t>
            </a:r>
            <a:r>
              <a:rPr b="1" lang="en-US"/>
              <a:t>large but structured</a:t>
            </a:r>
            <a:r>
              <a:rPr lang="en-US"/>
              <a:t> (each car plate is stored at a fixed index).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Arrays allow </a:t>
            </a:r>
            <a:r>
              <a:rPr b="1" lang="en-US"/>
              <a:t>quick searching</a:t>
            </a:r>
            <a:r>
              <a:rPr lang="en-US"/>
              <a:t> and </a:t>
            </a:r>
            <a:r>
              <a:rPr b="1" lang="en-US"/>
              <a:t>pattern analysis</a:t>
            </a:r>
            <a:r>
              <a:rPr lang="en-US"/>
              <a:t>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car_plates = ["ABC123", "XYZ789", "LMN456", "XYZ789"]  # Duplicate detected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duplicates = set([plate for plate in car_plates if car_plates.count(plate) &gt; 1])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print(f"Duplicate Plates: {duplicates}")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DNA Sequence Matching</a:t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Problem:</a:t>
            </a:r>
            <a:r>
              <a:rPr lang="en-US"/>
              <a:t> Bioinformatics researchers store long </a:t>
            </a:r>
            <a:r>
              <a:rPr b="1" lang="en-US"/>
              <a:t>DNA sequences</a:t>
            </a:r>
            <a:r>
              <a:rPr lang="en-US"/>
              <a:t> as character arrays and need to find whether a smaller DNA sequence exists in a larger one.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✅ </a:t>
            </a:r>
            <a:r>
              <a:rPr b="1" lang="en-US"/>
              <a:t>Why Use an Array?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DNA sequences are naturally stored as </a:t>
            </a:r>
            <a:r>
              <a:rPr b="1" lang="en-US"/>
              <a:t>arrays of characters</a:t>
            </a:r>
            <a:r>
              <a:rPr lang="en-US"/>
              <a:t>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Efficient searching algorithms (like </a:t>
            </a:r>
            <a:r>
              <a:rPr b="1" lang="en-US"/>
              <a:t>KMP or Rabin-Karp</a:t>
            </a:r>
            <a:r>
              <a:rPr lang="en-US"/>
              <a:t>) require array-based processing.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 is_subsequence(dna, sub):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    return sub in dna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dna_sequence = "AGCTTAGGCTA"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sub_sequence = "GGCT"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print("Found!" if is_subsequence(dna_sequence, sub_sequence) else "Not Found!")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Strings</a:t>
            </a:r>
            <a:endParaRPr/>
          </a:p>
        </p:txBody>
      </p:sp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Definition: A string is a sequence of characters.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Examples: "Hello, World!", "DNA Sequence: ATGC", "Binary String: 101010".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Importance in computer science: Text processing, data storage, and communication.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Applications: Search engines, bioinformatics, cryptography, and more.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917" y="252577"/>
            <a:ext cx="6209808" cy="22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4">
            <a:alphaModFix/>
          </a:blip>
          <a:srcRect b="3800" l="3276" r="2586" t="17924"/>
          <a:stretch/>
        </p:blipFill>
        <p:spPr>
          <a:xfrm>
            <a:off x="268013" y="2608837"/>
            <a:ext cx="8607974" cy="357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Inter"/>
              <a:buNone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String Operations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Basic Operations: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Concatenation: "Hello" + "World" = "HelloWorld".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Substring extraction: "HelloWorld".substring(0, 5) = "Hello".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Length calculation: len("Hello") = 5.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Advanced Operations: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Searching for patterns.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Replacing substrings.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Splitting and joining strings.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1D and 2D array</a:t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153" y="1417638"/>
            <a:ext cx="6464258" cy="449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Substring</a:t>
            </a:r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900167"/>
            <a:ext cx="38100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417637"/>
            <a:ext cx="5249917" cy="380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String searching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Naive (Brute-Force) Search: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Checks every possible substring.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Time complexity: O(n*m), where n = text length, m = pattern length.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Knuth-Morris-Pratt (KMP) Algorithm: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Uses a prefix table to skip unnecessary comparisons.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Time complexity: O(n + m).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Boyer-Moore Algorithm: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Skips characters based on bad character and good suffix rules.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Time complexity: O(n/m) in best case.</a:t>
            </a:r>
            <a:endParaRPr/>
          </a:p>
          <a:p>
            <a:pPr indent="-342900" lvl="0" marL="3429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Rabin-Karp Algorithm:</a:t>
            </a:r>
            <a:endParaRPr b="0" i="0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Uses hashing to compare patterns.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b="0" i="0" lang="en-US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Time complexity: O(n + m) on average.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Pattern Search</a:t>
            </a:r>
            <a:endParaRPr/>
          </a:p>
        </p:txBody>
      </p:sp>
      <p:pic>
        <p:nvPicPr>
          <p:cNvPr id="401" name="Google Shape;4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36784"/>
            <a:ext cx="7960590" cy="313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Pattern Search</a:t>
            </a:r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72817"/>
            <a:ext cx="8232204" cy="412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DNA Sequence Matching</a:t>
            </a:r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Problem:</a:t>
            </a:r>
            <a:r>
              <a:rPr lang="en-US"/>
              <a:t> Given a DNA sequence and a short query sequence, find all occurrences of the query in the DNA sequence.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Why mandatory?</a:t>
            </a:r>
            <a:r>
              <a:rPr lang="en-US"/>
              <a:t> DNA sequences are represented as </a:t>
            </a:r>
            <a:r>
              <a:rPr b="1" lang="en-US"/>
              <a:t>strings</a:t>
            </a:r>
            <a:r>
              <a:rPr lang="en-US"/>
              <a:t> (A, T, G, C). Using arrays wouldn't work efficiently for pattern matching.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DNA Sequence Matching</a:t>
            </a:r>
            <a:endParaRPr/>
          </a:p>
        </p:txBody>
      </p:sp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def find_dna_sequence(dna, query):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positions = []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for i in range(len(dna) - len(query) + 1):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if dna[i:i+len(query)] == query: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    positions.append(i)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return positions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dna_sequence = "ATGCGATGACCTGAGGCTAGCATGAC"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query_sequence = "ATG"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print(find_dna_sequence(dna_sequence, query_sequence))  # Output: [0, 6, 20]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Password Strength Checker</a:t>
            </a:r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Problem:</a:t>
            </a:r>
            <a:r>
              <a:rPr lang="en-US"/>
              <a:t> Verify if a password meets security standards (length, uppercase, special character, etc.).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🔹 </a:t>
            </a:r>
            <a:r>
              <a:rPr b="1" lang="en-US"/>
              <a:t>Why mandatory?</a:t>
            </a:r>
            <a:r>
              <a:rPr lang="en-US"/>
              <a:t> Passwords are </a:t>
            </a:r>
            <a:r>
              <a:rPr b="1" lang="en-US"/>
              <a:t>always</a:t>
            </a:r>
            <a:r>
              <a:rPr lang="en-US"/>
              <a:t> stored and validated as </a:t>
            </a:r>
            <a:r>
              <a:rPr b="1" lang="en-US"/>
              <a:t>strings</a:t>
            </a:r>
            <a:r>
              <a:rPr lang="en-US"/>
              <a:t>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Password Strength Checker</a:t>
            </a:r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import re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def check_password_strength(password):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if (len(password) &gt;= 8 and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re.search(r'[A-Z]', password) and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re.search(r'[a-z]', password) and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re.search(r'[0-9]', password) and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re.search(r'[@#$%^&amp;+=]', password)):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    return "Strong Password"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  return "Weak Password"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print(check_password_strength("Pass@123"))  # Output: Strong Password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print(check_password_strength("pass123"))   # Output: Weak Password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3D arrays</a:t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49" y="1417638"/>
            <a:ext cx="8430589" cy="40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/>
              <a:t>4D arrays</a:t>
            </a:r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 b="6523" l="5540" r="4887" t="15948"/>
          <a:stretch/>
        </p:blipFill>
        <p:spPr>
          <a:xfrm>
            <a:off x="457200" y="1245475"/>
            <a:ext cx="8328980" cy="480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Why Use Arrays?</a:t>
            </a:r>
            <a:endParaRPr/>
          </a:p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way to store multiple values.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Fast access time using indices.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Saves memory by avoiding overhead of pointers.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One-Dimensional Array (1D)</a:t>
            </a:r>
            <a:endParaRPr/>
          </a:p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linear data structure where elements are stored in a single row.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Example: int arr[5] = {1, 2, 3, 4, 5};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